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  <p:sldMasterId id="2147483840" r:id="rId4"/>
    <p:sldMasterId id="2147483852" r:id="rId5"/>
  </p:sldMasterIdLst>
  <p:notesMasterIdLst>
    <p:notesMasterId r:id="rId28"/>
  </p:notesMasterIdLst>
  <p:sldIdLst>
    <p:sldId id="256" r:id="rId6"/>
    <p:sldId id="257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8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4" d="100"/>
          <a:sy n="84" d="100"/>
        </p:scale>
        <p:origin x="-4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9264F-0E62-4629-B572-FC54CE23D9BC}" type="doc">
      <dgm:prSet loTypeId="urn:microsoft.com/office/officeart/2005/8/layout/hierarchy5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2C544AA1-28F0-4CDE-9756-7736DA9E729C}">
      <dgm:prSet/>
      <dgm:spPr/>
      <dgm:t>
        <a:bodyPr/>
        <a:lstStyle/>
        <a:p>
          <a:pPr rtl="0"/>
          <a:r>
            <a:rPr lang="uk-UA" b="1" baseline="0" dirty="0" smtClean="0"/>
            <a:t>Німеччина</a:t>
          </a:r>
          <a:endParaRPr lang="uk-UA" dirty="0"/>
        </a:p>
      </dgm:t>
    </dgm:pt>
    <dgm:pt modelId="{3EFCD083-D5EB-4D62-B51D-09134FD9C314}" type="parTrans" cxnId="{6A36ED7A-440C-4B2A-BC3D-DA47960A3BCF}">
      <dgm:prSet/>
      <dgm:spPr/>
      <dgm:t>
        <a:bodyPr/>
        <a:lstStyle/>
        <a:p>
          <a:endParaRPr lang="uk-UA"/>
        </a:p>
      </dgm:t>
    </dgm:pt>
    <dgm:pt modelId="{10A1158C-DCBF-4E2B-8395-9C84F2D8D906}" type="sibTrans" cxnId="{6A36ED7A-440C-4B2A-BC3D-DA47960A3BCF}">
      <dgm:prSet/>
      <dgm:spPr/>
      <dgm:t>
        <a:bodyPr/>
        <a:lstStyle/>
        <a:p>
          <a:endParaRPr lang="uk-UA"/>
        </a:p>
      </dgm:t>
    </dgm:pt>
    <dgm:pt modelId="{31C4E54C-BBE1-43FE-BDE4-BE02F4D6F9C3}" type="pres">
      <dgm:prSet presAssocID="{ABE9264F-0E62-4629-B572-FC54CE23D9B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C7BB45F-D51E-4713-9BA7-3BCD9F0C8E84}" type="pres">
      <dgm:prSet presAssocID="{ABE9264F-0E62-4629-B572-FC54CE23D9BC}" presName="hierFlow" presStyleCnt="0"/>
      <dgm:spPr/>
    </dgm:pt>
    <dgm:pt modelId="{9297D1C4-A087-422A-B9D9-7155545785E2}" type="pres">
      <dgm:prSet presAssocID="{ABE9264F-0E62-4629-B572-FC54CE23D9B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974CD72-6BD3-4B7B-8AC8-CF169C88B9FF}" type="pres">
      <dgm:prSet presAssocID="{2C544AA1-28F0-4CDE-9756-7736DA9E729C}" presName="Name17" presStyleCnt="0"/>
      <dgm:spPr/>
    </dgm:pt>
    <dgm:pt modelId="{1A45DD6F-7D65-4AB2-93FA-38D9E393DA47}" type="pres">
      <dgm:prSet presAssocID="{2C544AA1-28F0-4CDE-9756-7736DA9E729C}" presName="level1Shape" presStyleLbl="node0" presStyleIdx="0" presStyleCnt="1" custScaleX="20159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B38EE72-66E8-4D7A-A05B-A53212DED963}" type="pres">
      <dgm:prSet presAssocID="{2C544AA1-28F0-4CDE-9756-7736DA9E729C}" presName="hierChild2" presStyleCnt="0"/>
      <dgm:spPr/>
    </dgm:pt>
    <dgm:pt modelId="{41290616-52D7-46D7-9195-3E79AAF0BBC4}" type="pres">
      <dgm:prSet presAssocID="{ABE9264F-0E62-4629-B572-FC54CE23D9BC}" presName="bgShapesFlow" presStyleCnt="0"/>
      <dgm:spPr/>
    </dgm:pt>
  </dgm:ptLst>
  <dgm:cxnLst>
    <dgm:cxn modelId="{9C84A2D7-06BD-4D35-842F-E2D8710D08F2}" type="presOf" srcId="{2C544AA1-28F0-4CDE-9756-7736DA9E729C}" destId="{1A45DD6F-7D65-4AB2-93FA-38D9E393DA47}" srcOrd="0" destOrd="0" presId="urn:microsoft.com/office/officeart/2005/8/layout/hierarchy5"/>
    <dgm:cxn modelId="{6A36ED7A-440C-4B2A-BC3D-DA47960A3BCF}" srcId="{ABE9264F-0E62-4629-B572-FC54CE23D9BC}" destId="{2C544AA1-28F0-4CDE-9756-7736DA9E729C}" srcOrd="0" destOrd="0" parTransId="{3EFCD083-D5EB-4D62-B51D-09134FD9C314}" sibTransId="{10A1158C-DCBF-4E2B-8395-9C84F2D8D906}"/>
    <dgm:cxn modelId="{A52DCAF5-028A-44B2-9A99-95E1AD1FCE5B}" type="presOf" srcId="{ABE9264F-0E62-4629-B572-FC54CE23D9BC}" destId="{31C4E54C-BBE1-43FE-BDE4-BE02F4D6F9C3}" srcOrd="0" destOrd="0" presId="urn:microsoft.com/office/officeart/2005/8/layout/hierarchy5"/>
    <dgm:cxn modelId="{092AF822-9E9C-4C1E-8C53-C2AD3A18F2A2}" type="presParOf" srcId="{31C4E54C-BBE1-43FE-BDE4-BE02F4D6F9C3}" destId="{9C7BB45F-D51E-4713-9BA7-3BCD9F0C8E84}" srcOrd="0" destOrd="0" presId="urn:microsoft.com/office/officeart/2005/8/layout/hierarchy5"/>
    <dgm:cxn modelId="{96845C0A-690D-48E1-BE3F-C65061A60CA0}" type="presParOf" srcId="{9C7BB45F-D51E-4713-9BA7-3BCD9F0C8E84}" destId="{9297D1C4-A087-422A-B9D9-7155545785E2}" srcOrd="0" destOrd="0" presId="urn:microsoft.com/office/officeart/2005/8/layout/hierarchy5"/>
    <dgm:cxn modelId="{F18AA83B-FB6B-48A6-AC77-D3DDF798DF8F}" type="presParOf" srcId="{9297D1C4-A087-422A-B9D9-7155545785E2}" destId="{7974CD72-6BD3-4B7B-8AC8-CF169C88B9FF}" srcOrd="0" destOrd="0" presId="urn:microsoft.com/office/officeart/2005/8/layout/hierarchy5"/>
    <dgm:cxn modelId="{D3837FF8-7354-4C61-8D5F-192D96717B33}" type="presParOf" srcId="{7974CD72-6BD3-4B7B-8AC8-CF169C88B9FF}" destId="{1A45DD6F-7D65-4AB2-93FA-38D9E393DA47}" srcOrd="0" destOrd="0" presId="urn:microsoft.com/office/officeart/2005/8/layout/hierarchy5"/>
    <dgm:cxn modelId="{EBA46530-C474-4CC4-80B9-16177F93675B}" type="presParOf" srcId="{7974CD72-6BD3-4B7B-8AC8-CF169C88B9FF}" destId="{9B38EE72-66E8-4D7A-A05B-A53212DED963}" srcOrd="1" destOrd="0" presId="urn:microsoft.com/office/officeart/2005/8/layout/hierarchy5"/>
    <dgm:cxn modelId="{E23C5CB4-2981-4FEC-862C-1282A4FA5F70}" type="presParOf" srcId="{31C4E54C-BBE1-43FE-BDE4-BE02F4D6F9C3}" destId="{41290616-52D7-46D7-9195-3E79AAF0BBC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5DD6F-7D65-4AB2-93FA-38D9E393DA47}">
      <dsp:nvSpPr>
        <dsp:cNvPr id="0" name=""/>
        <dsp:cNvSpPr/>
      </dsp:nvSpPr>
      <dsp:spPr>
        <a:xfrm>
          <a:off x="1810546" y="0"/>
          <a:ext cx="4608507" cy="1143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400" b="1" kern="1200" baseline="0" dirty="0" smtClean="0"/>
            <a:t>Німеччина</a:t>
          </a:r>
          <a:endParaRPr lang="uk-UA" sz="6400" kern="1200" dirty="0"/>
        </a:p>
      </dsp:txBody>
      <dsp:txXfrm>
        <a:off x="1844023" y="33477"/>
        <a:ext cx="4541553" cy="1076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3E89C-7BFA-4671-9EBB-AA0BE971C00A}" type="datetimeFigureOut">
              <a:rPr lang="uk-UA" smtClean="0"/>
              <a:t>02.11.2014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8FB96-4E1D-44C3-9814-3F365A418D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343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18D494-1203-41B9-B261-ABD69FE636DB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0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vsviti.com.ua/2013/09/najbilshyj-tsehlyanyj-mist-u-sviti-mist-helchtalbryukke-nimechchyna-13-fot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2225901"/>
              </p:ext>
            </p:extLst>
          </p:nvPr>
        </p:nvGraphicFramePr>
        <p:xfrm>
          <a:off x="539552" y="26064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2608"/>
            <a:ext cx="4536504" cy="2827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_mn_N_mechchini_avtor_muz.J.Gajdn_hor_orkestr_-_Das_Lied_der_Deutschen_P_snya_n_mc_v_-_Deutschland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20272" y="476672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72" y="2060848"/>
            <a:ext cx="1800200" cy="23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Graphic spid="3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569325" cy="62642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Сільське господарство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. Високий рівень механізації і хімізації, висока врожайність, тип сільськогосподарського підприємства - сімейна ферма.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Транспорт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. Ведучий автомобільний, добре розвинена річкова і канальна системи. Головні порти - Гамбург,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Вольфсбург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, Ганновер.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Невиробнича сфера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. Зайнято в ній 64% населення. У число 50 найбільших банків світу входять вісім німецьких - найбільший з них "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Дойче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Банк".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1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523033"/>
              </p:ext>
            </p:extLst>
          </p:nvPr>
        </p:nvGraphicFramePr>
        <p:xfrm>
          <a:off x="395288" y="260350"/>
          <a:ext cx="8280400" cy="59055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592124"/>
                <a:gridCol w="2807964"/>
                <a:gridCol w="2880312"/>
              </a:tblGrid>
              <a:tr h="617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Північ та Схід</a:t>
                      </a:r>
                      <a:endParaRPr kumimoji="0" lang="uk-UA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4" marR="91434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Західна частина</a:t>
                      </a:r>
                      <a:endParaRPr kumimoji="0" lang="uk-UA" sz="20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4" marR="91434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Південна частина</a:t>
                      </a:r>
                      <a:endParaRPr kumimoji="0" lang="uk-UA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1434" marR="91434" marT="45724" marB="45724" horzOverflow="overflow"/>
                </a:tc>
              </a:tr>
              <a:tr h="5287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4" marB="45724" horzOverflow="overflow"/>
                </a:tc>
              </a:tr>
            </a:tbl>
          </a:graphicData>
        </a:graphic>
      </p:graphicFrame>
      <p:sp>
        <p:nvSpPr>
          <p:cNvPr id="22544" name="Text Box 34"/>
          <p:cNvSpPr txBox="1">
            <a:spLocks noChangeArrowheads="1"/>
          </p:cNvSpPr>
          <p:nvPr/>
        </p:nvSpPr>
        <p:spPr bwMode="auto">
          <a:xfrm>
            <a:off x="2916238" y="1341438"/>
            <a:ext cx="2519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/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45043" y="981075"/>
            <a:ext cx="2371195" cy="313932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dirty="0">
                <a:latin typeface="Bookman Old Style" pitchFamily="18" charset="0"/>
              </a:rPr>
              <a:t>Спеціалізація:      обслуговування   зовнішньої торгівлі      (портове господарство, судноплавство),   виплавка   міді, автобудування,   молочне і м'ясне тваринництво </a:t>
            </a:r>
            <a:endParaRPr lang="uk-UA" dirty="0"/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3132138" y="981075"/>
            <a:ext cx="2592387" cy="341630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dirty="0">
                <a:latin typeface="Bookman Old Style" pitchFamily="18" charset="0"/>
              </a:rPr>
              <a:t>Спеціалізація:   видобуток вугілля, чорна і кольорова металургія ("</a:t>
            </a:r>
            <a:r>
              <a:rPr lang="uk-UA" dirty="0" err="1">
                <a:latin typeface="Bookman Old Style" pitchFamily="18" charset="0"/>
              </a:rPr>
              <a:t>Тісен</a:t>
            </a:r>
            <a:r>
              <a:rPr lang="uk-UA" dirty="0">
                <a:latin typeface="Bookman Old Style" pitchFamily="18" charset="0"/>
              </a:rPr>
              <a:t>",      "</a:t>
            </a:r>
            <a:r>
              <a:rPr lang="uk-UA" dirty="0" err="1">
                <a:latin typeface="Bookman Old Style" pitchFamily="18" charset="0"/>
              </a:rPr>
              <a:t>Манесман</a:t>
            </a:r>
            <a:r>
              <a:rPr lang="uk-UA" dirty="0">
                <a:latin typeface="Bookman Old Style" pitchFamily="18" charset="0"/>
              </a:rPr>
              <a:t>"), виробництво  устаткування, двигунів, локомотивів та ін., хімічна   і   текстильна промисловість </a:t>
            </a: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5795963" y="908050"/>
            <a:ext cx="2808287" cy="424656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dirty="0">
                <a:latin typeface="Bookman Old Style" pitchFamily="18" charset="0"/>
              </a:rPr>
              <a:t>Спеціалізація:    різноманітне    машинобудування   (електротехнічне - "Сіменс", "Роберт Бош", оптика, електронне   приладобудування і автомобілебудування).   Хімічна,        текстильна, швейна промисловість,  видобуток уранової руди, виробництво с/х продукції </a:t>
            </a:r>
          </a:p>
        </p:txBody>
      </p:sp>
    </p:spTree>
    <p:extLst>
      <p:ext uri="{BB962C8B-B14F-4D97-AF65-F5344CB8AC3E}">
        <p14:creationId xmlns:p14="http://schemas.microsoft.com/office/powerpoint/2010/main" val="37636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7" grpId="0" animBg="1"/>
      <p:bldP spid="28708" grpId="0" animBg="1"/>
      <p:bldP spid="287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Rectangle 8"/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25425"/>
            <a:ext cx="8894762" cy="1560513"/>
          </a:xfrm>
        </p:spPr>
      </p:pic>
      <p:sp>
        <p:nvSpPr>
          <p:cNvPr id="3789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412875"/>
            <a:ext cx="4464050" cy="51847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000" dirty="0" smtClean="0">
                <a:latin typeface="Bookman Old Style" pitchFamily="18" charset="0"/>
              </a:rPr>
              <a:t>1. </a:t>
            </a:r>
            <a:r>
              <a:rPr lang="uk-UA" sz="2400" dirty="0" smtClean="0">
                <a:latin typeface="Bookman Old Style" pitchFamily="18" charset="0"/>
              </a:rPr>
              <a:t>Металургія - м. </a:t>
            </a:r>
            <a:r>
              <a:rPr lang="uk-UA" sz="2400" dirty="0" err="1" smtClean="0">
                <a:latin typeface="Bookman Old Style" pitchFamily="18" charset="0"/>
              </a:rPr>
              <a:t>Дуйсбург</a:t>
            </a:r>
            <a:endParaRPr lang="uk-UA" sz="2400" dirty="0" smtClean="0">
              <a:latin typeface="Bookman Old Style" pitchFamily="18" charset="0"/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400" dirty="0" smtClean="0">
                <a:latin typeface="Bookman Old Style" pitchFamily="18" charset="0"/>
              </a:rPr>
              <a:t>2.Автомобілебудування - м. </a:t>
            </a:r>
            <a:r>
              <a:rPr lang="uk-UA" sz="2400" dirty="0" err="1" smtClean="0">
                <a:latin typeface="Bookman Old Style" pitchFamily="18" charset="0"/>
              </a:rPr>
              <a:t>Даймлер</a:t>
            </a:r>
            <a:r>
              <a:rPr lang="uk-UA" sz="2400" dirty="0" smtClean="0">
                <a:latin typeface="Bookman Old Style" pitchFamily="18" charset="0"/>
              </a:rPr>
              <a:t> "</a:t>
            </a:r>
            <a:r>
              <a:rPr lang="uk-UA" sz="2400" dirty="0" err="1" smtClean="0">
                <a:latin typeface="Bookman Old Style" pitchFamily="18" charset="0"/>
              </a:rPr>
              <a:t>Бенц</a:t>
            </a:r>
            <a:r>
              <a:rPr lang="uk-UA" sz="2400" dirty="0" smtClean="0">
                <a:latin typeface="Bookman Old Style" pitchFamily="18" charset="0"/>
              </a:rPr>
              <a:t>",           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400" dirty="0" smtClean="0">
                <a:latin typeface="Bookman Old Style" pitchFamily="18" charset="0"/>
              </a:rPr>
              <a:t>м. </a:t>
            </a:r>
            <a:r>
              <a:rPr lang="uk-UA" sz="2400" dirty="0" err="1" smtClean="0">
                <a:latin typeface="Bookman Old Style" pitchFamily="18" charset="0"/>
              </a:rPr>
              <a:t>Вольфсбург</a:t>
            </a:r>
            <a:r>
              <a:rPr lang="uk-UA" sz="2400" dirty="0" smtClean="0">
                <a:latin typeface="Bookman Old Style" pitchFamily="18" charset="0"/>
              </a:rPr>
              <a:t> "Фольксваген",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400" dirty="0">
                <a:latin typeface="Bookman Old Style" pitchFamily="18" charset="0"/>
              </a:rPr>
              <a:t>м</a:t>
            </a:r>
            <a:r>
              <a:rPr lang="uk-UA" sz="2400" dirty="0" smtClean="0">
                <a:latin typeface="Bookman Old Style" pitchFamily="18" charset="0"/>
              </a:rPr>
              <a:t>. </a:t>
            </a:r>
            <a:r>
              <a:rPr lang="uk-UA" sz="2400" dirty="0" err="1" smtClean="0">
                <a:latin typeface="Bookman Old Style" pitchFamily="18" charset="0"/>
              </a:rPr>
              <a:t>Штутгарт</a:t>
            </a:r>
            <a:r>
              <a:rPr lang="uk-UA" sz="2400" dirty="0" smtClean="0">
                <a:latin typeface="Bookman Old Style" pitchFamily="18" charset="0"/>
              </a:rPr>
              <a:t> "Мерседес"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400" dirty="0" smtClean="0">
                <a:latin typeface="Bookman Old Style" pitchFamily="18" charset="0"/>
              </a:rPr>
              <a:t>3.Хімічні концерни БАСФ, "</a:t>
            </a:r>
            <a:r>
              <a:rPr lang="uk-UA" sz="2400" dirty="0" err="1" smtClean="0">
                <a:latin typeface="Bookman Old Style" pitchFamily="18" charset="0"/>
              </a:rPr>
              <a:t>Хезст</a:t>
            </a:r>
            <a:r>
              <a:rPr lang="uk-UA" sz="2400" dirty="0" smtClean="0">
                <a:latin typeface="Bookman Old Style" pitchFamily="18" charset="0"/>
              </a:rPr>
              <a:t>", "Байєр".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400" dirty="0" smtClean="0">
                <a:latin typeface="Bookman Old Style" pitchFamily="18" charset="0"/>
              </a:rPr>
              <a:t>4. Легка промисловість - "</a:t>
            </a:r>
            <a:r>
              <a:rPr lang="uk-UA" sz="2400" dirty="0" err="1" smtClean="0">
                <a:latin typeface="Bookman Old Style" pitchFamily="18" charset="0"/>
              </a:rPr>
              <a:t>Адідас</a:t>
            </a:r>
            <a:r>
              <a:rPr lang="uk-UA" sz="2400" dirty="0" smtClean="0">
                <a:latin typeface="Bookman Old Style" pitchFamily="18" charset="0"/>
              </a:rPr>
              <a:t>"</a:t>
            </a:r>
            <a:endParaRPr lang="uk-UA" sz="2400" dirty="0">
              <a:latin typeface="Bookman Old Style" pitchFamily="18" charset="0"/>
            </a:endParaRPr>
          </a:p>
        </p:txBody>
      </p:sp>
      <p:pic>
        <p:nvPicPr>
          <p:cNvPr id="23555" name="Picture 11" descr="http://www.sportscarcup.com/expensive/mercedes-benz-slr-mclar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24368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3" descr="http://www.arhinovosti.ru/wp-content/uploads/2008/09/homepage_container_2_b-500x3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068638"/>
            <a:ext cx="27447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5" descr="http://www.rfpl.org/show.php?size=large&amp;id=88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4724400"/>
            <a:ext cx="2944813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250825" y="476250"/>
            <a:ext cx="4321175" cy="6121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  <a:defRPr/>
            </a:pPr>
            <a:r>
              <a:rPr lang="uk-UA" sz="2000" dirty="0">
                <a:latin typeface="Bookman Old Style" pitchFamily="18" charset="0"/>
              </a:rPr>
              <a:t>5</a:t>
            </a:r>
            <a:r>
              <a:rPr lang="uk-UA" sz="2000" dirty="0" smtClean="0">
                <a:latin typeface="Bookman Old Style" pitchFamily="18" charset="0"/>
              </a:rPr>
              <a:t>. </a:t>
            </a:r>
            <a:r>
              <a:rPr lang="uk-UA" sz="2400" dirty="0" smtClean="0">
                <a:latin typeface="Bookman Old Style" pitchFamily="18" charset="0"/>
              </a:rPr>
              <a:t>Пиво - Баварія</a:t>
            </a:r>
          </a:p>
          <a:p>
            <a:pPr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marL="45720" indent="0">
              <a:buFont typeface="Georgia" pitchFamily="18" charset="0"/>
              <a:buNone/>
              <a:defRPr/>
            </a:pPr>
            <a:endParaRPr lang="uk-UA" sz="2400" dirty="0">
              <a:latin typeface="Bookman Old Style" pitchFamily="18" charset="0"/>
            </a:endParaRPr>
          </a:p>
          <a:p>
            <a:pPr marL="45720" indent="0">
              <a:buFont typeface="Georgia" pitchFamily="18" charset="0"/>
              <a:buNone/>
              <a:defRPr/>
            </a:pPr>
            <a:r>
              <a:rPr lang="uk-UA" sz="2400" dirty="0" smtClean="0">
                <a:latin typeface="Bookman Old Style" pitchFamily="18" charset="0"/>
              </a:rPr>
              <a:t>6. Ліки </a:t>
            </a:r>
          </a:p>
          <a:p>
            <a:pPr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marL="45720" indent="0">
              <a:buFont typeface="Georgia" pitchFamily="18" charset="0"/>
              <a:buNone/>
              <a:defRPr/>
            </a:pPr>
            <a:r>
              <a:rPr lang="uk-UA" sz="2400" dirty="0" smtClean="0">
                <a:latin typeface="Bookman Old Style" pitchFamily="18" charset="0"/>
              </a:rPr>
              <a:t>7. Точне машинобудування</a:t>
            </a:r>
          </a:p>
          <a:p>
            <a:pPr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>
              <a:defRPr/>
            </a:pPr>
            <a:endParaRPr lang="uk-UA" sz="2400" dirty="0" smtClean="0">
              <a:latin typeface="Bookman Old Style" pitchFamily="18" charset="0"/>
            </a:endParaRPr>
          </a:p>
          <a:p>
            <a:pPr marL="45720" indent="0">
              <a:buFont typeface="Georgia" pitchFamily="18" charset="0"/>
              <a:buNone/>
              <a:defRPr/>
            </a:pPr>
            <a:r>
              <a:rPr lang="uk-UA" sz="2400" dirty="0">
                <a:latin typeface="Bookman Old Style" pitchFamily="18" charset="0"/>
              </a:rPr>
              <a:t>8</a:t>
            </a:r>
            <a:r>
              <a:rPr lang="uk-UA" sz="2400" smtClean="0">
                <a:latin typeface="Bookman Old Style" pitchFamily="18" charset="0"/>
              </a:rPr>
              <a:t>. </a:t>
            </a:r>
            <a:r>
              <a:rPr lang="uk-UA" sz="2400" dirty="0" smtClean="0">
                <a:latin typeface="Bookman Old Style" pitchFamily="18" charset="0"/>
              </a:rPr>
              <a:t>Пластмаси, СК, СВ</a:t>
            </a:r>
            <a:endParaRPr lang="uk-UA" sz="2400" dirty="0">
              <a:latin typeface="Bookman Old Style" pitchFamily="18" charset="0"/>
            </a:endParaRPr>
          </a:p>
        </p:txBody>
      </p:sp>
      <p:pic>
        <p:nvPicPr>
          <p:cNvPr id="24579" name="Picture 2" descr="http://t2.gstatic.com/images?q=tbn:cOJOge1MOcfr6M:http://s53.radikal.ru/i141/0903/31/553e6bcdb2d3.jpg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0350"/>
            <a:ext cx="20621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www.dw-world.de/image/0,,4225623_1,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18478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http://elutsk.net/appmedia/uploads/289/1259573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492375"/>
            <a:ext cx="21367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http://www.dw-world.de/image/0,,5657696_1,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4292600"/>
            <a:ext cx="37099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8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0"/>
            <a:ext cx="6675437" cy="1292225"/>
          </a:xfr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052513"/>
            <a:ext cx="4535488" cy="5616575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Клімат Німеччини помірний з середньорічною температурою близько 9° С. </a:t>
            </a: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 північному регіоні позначається морський вплив, що і пом'якшує клімат. У центрі країни клімат більше континентальний: зима холодніша, а літо тепліше. Найтепліше літо - в Рейнській долині, а найхолодніші зими - в Альпах, на півдні країни. Середня температура січня у Берліні від - 3° С до 2° С, середня температура липня - від 14° С до 24° С. Найбільше опадів випадає на півдні - 1980 мм в рік, менше всього - на півночі: до 710 мм в рік.</a:t>
            </a:r>
          </a:p>
        </p:txBody>
      </p:sp>
      <p:pic>
        <p:nvPicPr>
          <p:cNvPr id="5" name="Picture 8" descr="C:\Users\1\Desktop\0f55d04617b07a3646b1216452acaffc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4214812" cy="37528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4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0"/>
            <a:ext cx="8423275" cy="1341438"/>
          </a:xfr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052513"/>
            <a:ext cx="8712200" cy="1728787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	Близько 30% території Німеччини покрита лісами, зосередженими в основному в південній частині країни. 	Близько двох третин лісів - хвойні, одна третина - листя, в яких ростуть береза, бук, дуб і горіх.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3857625" cy="3214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3929063" cy="3214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712200" cy="63357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</a:t>
            </a:r>
            <a:r>
              <a:rPr lang="uk-UA" sz="2800" b="1" smtClean="0">
                <a:latin typeface="Bookman Old Style" pitchFamily="18" charset="0"/>
              </a:rPr>
              <a:t>Населення країни.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1800" b="1" smtClean="0">
                <a:latin typeface="Bookman Old Style" pitchFamily="18" charset="0"/>
              </a:rPr>
              <a:t>Специфічні риси: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1800" smtClean="0">
                <a:latin typeface="Bookman Old Style" pitchFamily="18" charset="0"/>
              </a:rPr>
              <a:t>1.) Найбільша за чисельністю населення країна Зарубіжної Європи - 81,2 млн. чоловік (2001 р.).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1800" smtClean="0">
                <a:latin typeface="Bookman Old Style" pitchFamily="18" charset="0"/>
              </a:rPr>
              <a:t>2) Це країна із складною демографічною ситуацією, де ще на початку 70-х років смертність стала перевищувати народжуваність, і сильної депопуляції вдається уникнути завдяки трудової імміграції. По кількості іммігрантів ФРН займає перше місце в Європі - 7 млн. чоловік, що складає 9% усіх жителів.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1800" smtClean="0">
                <a:latin typeface="Bookman Old Style" pitchFamily="18" charset="0"/>
              </a:rPr>
              <a:t>3) Природний приріст – 2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1800" b="1" smtClean="0">
                <a:latin typeface="Bookman Old Style" pitchFamily="18" charset="0"/>
              </a:rPr>
              <a:t>Розміщення населення ФРН 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1800" smtClean="0">
                <a:latin typeface="Bookman Old Style" pitchFamily="18" charset="0"/>
              </a:rPr>
              <a:t>- середня щільність (висока) - 230 чол./ кв. км, в окремих регіонах досягає 1000-2000 чол./ кв. км. (Рур)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1800" smtClean="0">
                <a:latin typeface="Bookman Old Style" pitchFamily="18" charset="0"/>
              </a:rPr>
              <a:t>- одна з найвище урбанізованих країн світу - 87%, займає перше місце в регіоні по числу міської агломерації;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1800" smtClean="0">
                <a:latin typeface="Bookman Old Style" pitchFamily="18" charset="0"/>
              </a:rPr>
              <a:t>- 99% німці;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1800" smtClean="0">
                <a:latin typeface="Bookman Old Style" pitchFamily="18" charset="0"/>
              </a:rPr>
              <a:t>- проживають близько 100 тис. лужицьких сербів, 50 тис. данців;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1800" smtClean="0">
                <a:latin typeface="Bookman Old Style" pitchFamily="18" charset="0"/>
              </a:rPr>
              <a:t>- офіційна мова німецька;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uk-UA" sz="1800" smtClean="0">
                <a:latin typeface="Bookman Old Style" pitchFamily="18" charset="0"/>
              </a:rPr>
              <a:t>переважаюча релігія - християнство, в країні 58 млн. вірян, з них 30 млн. протестанти (в основному лютерани), 28 млн.- католики.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uk-UA" sz="1800" smtClean="0">
                <a:latin typeface="Bookman Old Style" pitchFamily="18" charset="0"/>
              </a:rPr>
              <a:t>Агломерації – Рейнсько-Рурська (11 млн. чол., 100 міст)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uk-UA" sz="1800" smtClean="0">
                <a:latin typeface="Bookman Old Style" pitchFamily="18" charset="0"/>
              </a:rPr>
              <a:t>Мегаполіс - Прирейнський</a:t>
            </a:r>
          </a:p>
        </p:txBody>
      </p:sp>
    </p:spTree>
    <p:extLst>
      <p:ext uri="{BB962C8B-B14F-4D97-AF65-F5344CB8AC3E}">
        <p14:creationId xmlns:p14="http://schemas.microsoft.com/office/powerpoint/2010/main" val="31617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07963"/>
            <a:ext cx="8229600" cy="1249362"/>
          </a:xfrm>
        </p:spPr>
      </p:pic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35125"/>
            <a:ext cx="7172325" cy="4673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6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350"/>
            <a:ext cx="8791575" cy="1139825"/>
          </a:xfrm>
        </p:spPr>
      </p:pic>
      <p:pic>
        <p:nvPicPr>
          <p:cNvPr id="1945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556791"/>
            <a:ext cx="3384376" cy="3793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2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148064" y="1196752"/>
            <a:ext cx="3529013" cy="489585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45720" indent="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Побудований за наказом короля Людвіга Баварського і повинен був утілити усі уявлення про казкове рицарське минуле Германій. Знаходиться біля "романтичної дороги" з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Фюсена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у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Вюрцбург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, але безпосередньо до замку можна проїхати тільки верхи або пішки.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02" y="1600200"/>
            <a:ext cx="6762195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Rectangle 2"/>
          <p:cNvPicPr>
            <a:picLocks noGrp="1" noChangeArrowheads="1"/>
          </p:cNvPicPr>
          <p:nvPr>
            <p:ph type="title"/>
          </p:nvPr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60648"/>
            <a:ext cx="6004084" cy="1143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91991516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Німеччина </a:t>
            </a:r>
            <a:endParaRPr lang="uk-UA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416824" cy="4752528"/>
          </a:xfrm>
        </p:spPr>
      </p:pic>
    </p:spTree>
    <p:extLst>
      <p:ext uri="{BB962C8B-B14F-4D97-AF65-F5344CB8AC3E}">
        <p14:creationId xmlns:p14="http://schemas.microsoft.com/office/powerpoint/2010/main" val="29049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4638"/>
            <a:ext cx="8229600" cy="1143000"/>
          </a:xfrm>
        </p:spPr>
      </p:pic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73238"/>
            <a:ext cx="6480175" cy="431641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6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0"/>
            <a:ext cx="6510337" cy="1292225"/>
          </a:xfrm>
        </p:spPr>
      </p:pic>
      <p:pic>
        <p:nvPicPr>
          <p:cNvPr id="8195" name="Rectangle 3"/>
          <p:cNvPicPr>
            <a:picLocks noGrp="1" noRot="1" noChangeAspect="1" noMove="1" noResize="1" noEditPoints="1" noAdjustHandles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38" y="927100"/>
            <a:ext cx="8785225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2284" y="1530400"/>
            <a:ext cx="35267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Робота </a:t>
            </a:r>
            <a:r>
              <a:rPr lang="ru-RU" sz="2000" dirty="0" err="1" smtClean="0">
                <a:solidFill>
                  <a:srgbClr val="FFFF00"/>
                </a:solidFill>
              </a:rPr>
              <a:t>учня</a:t>
            </a:r>
            <a:r>
              <a:rPr lang="ru-RU" sz="2000" dirty="0" smtClean="0">
                <a:solidFill>
                  <a:srgbClr val="FFFF00"/>
                </a:solidFill>
              </a:rPr>
              <a:t> 10-го </a:t>
            </a:r>
            <a:r>
              <a:rPr lang="ru-RU" sz="2000" dirty="0" err="1" smtClean="0">
                <a:solidFill>
                  <a:srgbClr val="FFFF00"/>
                </a:solidFill>
              </a:rPr>
              <a:t>класу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Panch4nka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</a:rPr>
              <a:t>Визначні місця  Німеччини. </a:t>
            </a:r>
            <a:endParaRPr lang="uk-UA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uk-UA" dirty="0" smtClean="0"/>
              <a:t>1. Замок </a:t>
            </a:r>
            <a:r>
              <a:rPr lang="uk-UA" dirty="0"/>
              <a:t>в хмарах </a:t>
            </a:r>
            <a:r>
              <a:rPr lang="uk-UA" dirty="0" err="1" smtClean="0"/>
              <a:t>Гогенцоллерн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2. </a:t>
            </a:r>
            <a:r>
              <a:rPr lang="ru-RU" dirty="0"/>
              <a:t>Пантеон великих </a:t>
            </a:r>
            <a:r>
              <a:rPr lang="ru-RU" dirty="0" err="1"/>
              <a:t>німців</a:t>
            </a:r>
            <a:r>
              <a:rPr lang="ru-RU" dirty="0"/>
              <a:t> Вальхалла, зал </a:t>
            </a:r>
            <a:r>
              <a:rPr lang="ru-RU" dirty="0" err="1"/>
              <a:t>слави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>3.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цегляний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 smtClean="0"/>
              <a:t>Гельчтальбрюкке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78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868" y="507410"/>
            <a:ext cx="7756263" cy="105425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Замок в хмарах </a:t>
            </a:r>
            <a:r>
              <a:rPr lang="uk-UA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Гогенцоллерн</a:t>
            </a:r>
            <a:r>
              <a:rPr lang="uk-UA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uk-UA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55" y="1993384"/>
            <a:ext cx="3017520" cy="20116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3779912" y="2132856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tx1">
                    <a:lumMod val="95000"/>
                  </a:schemeClr>
                </a:solidFill>
              </a:rPr>
              <a:t>Замок </a:t>
            </a:r>
            <a:r>
              <a:rPr lang="uk-UA" dirty="0" err="1">
                <a:solidFill>
                  <a:schemeClr val="tx1">
                    <a:lumMod val="95000"/>
                  </a:schemeClr>
                </a:solidFill>
              </a:rPr>
              <a:t>Гогенцоллерн</a:t>
            </a:r>
            <a:r>
              <a:rPr lang="uk-UA" dirty="0">
                <a:solidFill>
                  <a:schemeClr val="tx1">
                    <a:lumMod val="95000"/>
                  </a:schemeClr>
                </a:solidFill>
              </a:rPr>
              <a:t> (нім.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Burg Hohenzollern) – </a:t>
            </a:r>
            <a:r>
              <a:rPr lang="uk-UA" dirty="0">
                <a:solidFill>
                  <a:schemeClr val="tx1">
                    <a:lumMod val="95000"/>
                  </a:schemeClr>
                </a:solidFill>
              </a:rPr>
              <a:t>замок-фортеця , 50 км на південь від </a:t>
            </a:r>
            <a:r>
              <a:rPr lang="uk-UA" dirty="0" err="1">
                <a:solidFill>
                  <a:schemeClr val="tx1">
                    <a:lumMod val="95000"/>
                  </a:schemeClr>
                </a:solidFill>
              </a:rPr>
              <a:t>Штутгарта</a:t>
            </a:r>
            <a:r>
              <a:rPr lang="uk-UA" dirty="0">
                <a:solidFill>
                  <a:schemeClr val="tx1">
                    <a:lumMod val="95000"/>
                  </a:schemeClr>
                </a:solidFill>
              </a:rPr>
              <a:t> . Вважається вотчиною </a:t>
            </a:r>
            <a:r>
              <a:rPr lang="uk-UA" dirty="0" err="1">
                <a:solidFill>
                  <a:schemeClr val="tx1">
                    <a:lumMod val="95000"/>
                  </a:schemeClr>
                </a:solidFill>
              </a:rPr>
              <a:t>Гогенцоллернів</a:t>
            </a:r>
            <a:r>
              <a:rPr lang="uk-UA" dirty="0">
                <a:solidFill>
                  <a:schemeClr val="tx1">
                    <a:lumMod val="95000"/>
                  </a:schemeClr>
                </a:solidFill>
              </a:rPr>
              <a:t> – династії, підійметься протягом середньовіччя і яка правила Пруссією і Бранденбургом до кінця Першої світової війни. Замок </a:t>
            </a:r>
            <a:r>
              <a:rPr lang="uk-UA" dirty="0" err="1">
                <a:solidFill>
                  <a:schemeClr val="tx1">
                    <a:lumMod val="95000"/>
                  </a:schemeClr>
                </a:solidFill>
              </a:rPr>
              <a:t>Гогенцоллерн</a:t>
            </a:r>
            <a:r>
              <a:rPr lang="uk-UA" dirty="0">
                <a:solidFill>
                  <a:schemeClr val="tx1">
                    <a:lumMod val="95000"/>
                  </a:schemeClr>
                </a:solidFill>
              </a:rPr>
              <a:t> – приголомшливий зразок німецької архітектури, що велично підноситься на вершині однойменного пагорба. Він привабливо поєднує в собі середньовічні елементи архітектури та неоромантичній стиль.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024336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665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Пантеон великих </a:t>
            </a:r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німців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Вальхалла, зал </a:t>
            </a:r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слави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Німеччини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uk-U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844824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99992" y="1804404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uk-UA" sz="1400" b="1" dirty="0">
                <a:solidFill>
                  <a:srgbClr val="262626"/>
                </a:solidFill>
                <a:latin typeface="Helvetica"/>
              </a:rPr>
              <a:t>Цю грандіозну споруду на березі Дунаю недалеко від баварського міста </a:t>
            </a:r>
            <a:r>
              <a:rPr lang="uk-UA" sz="1400" b="1" dirty="0" err="1">
                <a:solidFill>
                  <a:srgbClr val="262626"/>
                </a:solidFill>
                <a:latin typeface="Helvetica"/>
              </a:rPr>
              <a:t>Регенсбург</a:t>
            </a:r>
            <a:r>
              <a:rPr lang="uk-UA" sz="1400" b="1" dirty="0">
                <a:solidFill>
                  <a:srgbClr val="262626"/>
                </a:solidFill>
                <a:latin typeface="Helvetica"/>
              </a:rPr>
              <a:t> важко не помітити. Чудова біломармурова будівля, що нагадує античний храм – не що інше, як пантеон великих німців </a:t>
            </a:r>
            <a:r>
              <a:rPr lang="uk-UA" sz="1400" b="1" dirty="0" err="1">
                <a:solidFill>
                  <a:srgbClr val="262626"/>
                </a:solidFill>
                <a:latin typeface="Helvetica"/>
              </a:rPr>
              <a:t>Вальхалла</a:t>
            </a:r>
            <a:r>
              <a:rPr lang="uk-UA" sz="1400" b="1" dirty="0">
                <a:solidFill>
                  <a:srgbClr val="262626"/>
                </a:solidFill>
                <a:latin typeface="Helvetica"/>
              </a:rPr>
              <a:t>.</a:t>
            </a:r>
            <a:endParaRPr lang="uk-UA" sz="1400" dirty="0">
              <a:solidFill>
                <a:srgbClr val="262626"/>
              </a:solidFill>
              <a:latin typeface="Helvetica"/>
            </a:endParaRPr>
          </a:p>
          <a:p>
            <a:pPr fontAlgn="base"/>
            <a:r>
              <a:rPr lang="uk-UA" sz="1400" dirty="0" err="1">
                <a:solidFill>
                  <a:srgbClr val="262626"/>
                </a:solidFill>
                <a:latin typeface="Helvetica"/>
              </a:rPr>
              <a:t>Вальхалла</a:t>
            </a:r>
            <a:r>
              <a:rPr lang="uk-UA" sz="1400" dirty="0">
                <a:solidFill>
                  <a:srgbClr val="262626"/>
                </a:solidFill>
                <a:latin typeface="Helvetica"/>
              </a:rPr>
              <a:t> – пишний палац у райському місці під назвою </a:t>
            </a:r>
            <a:r>
              <a:rPr lang="uk-UA" sz="1400" dirty="0" err="1">
                <a:solidFill>
                  <a:srgbClr val="262626"/>
                </a:solidFill>
                <a:latin typeface="Helvetica"/>
              </a:rPr>
              <a:t>Асгард</a:t>
            </a:r>
            <a:r>
              <a:rPr lang="uk-UA" sz="1400" dirty="0">
                <a:solidFill>
                  <a:srgbClr val="262626"/>
                </a:solidFill>
                <a:latin typeface="Helvetica"/>
              </a:rPr>
              <a:t>, куди, згідно міфології скандинавів і німців, потрапляють воїни, що особливо відзначились.</a:t>
            </a:r>
          </a:p>
          <a:p>
            <a:pPr fontAlgn="base"/>
            <a:r>
              <a:rPr lang="uk-UA" sz="1400" dirty="0">
                <a:solidFill>
                  <a:srgbClr val="262626"/>
                </a:solidFill>
                <a:latin typeface="Helvetica"/>
              </a:rPr>
              <a:t>Побудувати зал слави </a:t>
            </a:r>
            <a:r>
              <a:rPr lang="uk-UA" sz="1400" dirty="0" err="1">
                <a:solidFill>
                  <a:srgbClr val="262626"/>
                </a:solidFill>
                <a:latin typeface="Helvetica"/>
              </a:rPr>
              <a:t>Вальхалла</a:t>
            </a:r>
            <a:r>
              <a:rPr lang="uk-UA" sz="1400" dirty="0">
                <a:solidFill>
                  <a:srgbClr val="262626"/>
                </a:solidFill>
                <a:latin typeface="Helvetica"/>
              </a:rPr>
              <a:t> вирішив тоді ще наслідний принц Людвіг. У 1807 році, пригнічений ураженнями німців у війні з Наполеоном, майбутній король Баварії задумав увічнити пам’ять найвидатніших представників Німеччини, починаючи з початку 19 століття. Тільки, на відміну від міфічної </a:t>
            </a:r>
            <a:r>
              <a:rPr lang="uk-UA" sz="1400" dirty="0" err="1">
                <a:solidFill>
                  <a:srgbClr val="262626"/>
                </a:solidFill>
                <a:latin typeface="Helvetica"/>
              </a:rPr>
              <a:t>Вальхалли</a:t>
            </a:r>
            <a:r>
              <a:rPr lang="uk-UA" sz="1400" dirty="0">
                <a:solidFill>
                  <a:srgbClr val="262626"/>
                </a:solidFill>
                <a:latin typeface="Helvetica"/>
              </a:rPr>
              <a:t>, в цій цілком земній споруді повинні були оспівувати пам’ять не тільки полеглих воїнів, а й представників інших професій – учених, письменників, осіб духовенства, в тому числі і жінок.</a:t>
            </a:r>
            <a:endParaRPr lang="uk-UA" sz="1400" b="0" i="0" dirty="0">
              <a:solidFill>
                <a:srgbClr val="262626"/>
              </a:solidFill>
              <a:effectLst/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884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i="1" u="sng" dirty="0">
                <a:ln/>
                <a:solidFill>
                  <a:schemeClr val="accent3"/>
                </a:solidFill>
                <a:effectLst/>
                <a:hlinkClick r:id="rId2"/>
              </a:rPr>
              <a:t>Найбільший цегляний міст у світі, міст </a:t>
            </a:r>
            <a:r>
              <a:rPr lang="uk-UA" i="1" u="sng" dirty="0" err="1">
                <a:ln/>
                <a:solidFill>
                  <a:schemeClr val="accent3"/>
                </a:solidFill>
                <a:effectLst/>
                <a:hlinkClick r:id="rId2"/>
              </a:rPr>
              <a:t>Гельчтальбрюкке</a:t>
            </a:r>
            <a:r>
              <a:rPr lang="uk-UA" i="1" dirty="0">
                <a:ln/>
                <a:solidFill>
                  <a:schemeClr val="accent3"/>
                </a:solidFill>
                <a:effectLst/>
              </a:rPr>
              <a:t/>
            </a:r>
            <a:br>
              <a:rPr lang="uk-UA" i="1" dirty="0">
                <a:ln/>
                <a:solidFill>
                  <a:schemeClr val="accent3"/>
                </a:solidFill>
                <a:effectLst/>
              </a:rPr>
            </a:br>
            <a:endParaRPr lang="uk-UA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3983994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4211960" y="184482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dirty="0"/>
              <a:t>Міст </a:t>
            </a:r>
            <a:r>
              <a:rPr lang="uk-UA" sz="1200" dirty="0" err="1"/>
              <a:t>Гельчтальбрюкке</a:t>
            </a:r>
            <a:r>
              <a:rPr lang="uk-UA" sz="1200" dirty="0"/>
              <a:t> є найбільшим цегляним мостом у світі, розташовується в Німеччині на </a:t>
            </a:r>
            <a:r>
              <a:rPr lang="uk-UA" sz="1200" dirty="0" err="1"/>
              <a:t>Саксонія-Франконскій</a:t>
            </a:r>
            <a:r>
              <a:rPr lang="uk-UA" sz="1200" dirty="0"/>
              <a:t> залізничній магістралі.</a:t>
            </a:r>
          </a:p>
          <a:p>
            <a:r>
              <a:rPr lang="uk-UA" sz="1200" dirty="0" smtClean="0"/>
              <a:t>Будівництво </a:t>
            </a:r>
            <a:r>
              <a:rPr lang="uk-UA" sz="1200" dirty="0"/>
              <a:t>унікальної чотириповерхової цегляної будови, що з’єднує кордони долини річки </a:t>
            </a:r>
            <a:r>
              <a:rPr lang="uk-UA" sz="1200" dirty="0" err="1"/>
              <a:t>Гельч</a:t>
            </a:r>
            <a:r>
              <a:rPr lang="uk-UA" sz="1200" dirty="0"/>
              <a:t>, почалося в 1846 році. Так, як місцеві землі були насичені глиною, архітектори і будівельники не знайшли нічого кращого, ніж спорудити міст з цегли, така конструкція обходилася набагато дешевше металевої.</a:t>
            </a:r>
          </a:p>
          <a:p>
            <a:r>
              <a:rPr lang="uk-UA" sz="1200" dirty="0" smtClean="0"/>
              <a:t>Використавши </a:t>
            </a:r>
            <a:r>
              <a:rPr lang="uk-UA" sz="1200" dirty="0"/>
              <a:t>близько 26 мільйонів цеглин, майстри закінчили роботу над </a:t>
            </a:r>
            <a:r>
              <a:rPr lang="uk-UA" sz="1200" dirty="0" err="1"/>
              <a:t>Гельчтальбрюкке</a:t>
            </a:r>
            <a:r>
              <a:rPr lang="uk-UA" sz="1200" dirty="0"/>
              <a:t> в 1851 році. Конструкція мала значні розміри: висота мосту – 78, довжина – 574 метри.</a:t>
            </a:r>
          </a:p>
          <a:p>
            <a:r>
              <a:rPr lang="uk-UA" sz="1200" dirty="0" smtClean="0"/>
              <a:t>Будівництво </a:t>
            </a:r>
            <a:r>
              <a:rPr lang="uk-UA" sz="1200" dirty="0"/>
              <a:t>було досить складним завданням: тонкість землі, на якій повинні були стояти палі, спонукали дизайнера </a:t>
            </a:r>
            <a:r>
              <a:rPr lang="uk-UA" sz="1200" dirty="0" err="1"/>
              <a:t>Андреаса</a:t>
            </a:r>
            <a:r>
              <a:rPr lang="uk-UA" sz="1200" dirty="0"/>
              <a:t> Шуберта та головного інженера Роберта </a:t>
            </a:r>
            <a:r>
              <a:rPr lang="uk-UA" sz="1200" dirty="0" err="1"/>
              <a:t>Вільке</a:t>
            </a:r>
            <a:r>
              <a:rPr lang="uk-UA" sz="1200" dirty="0"/>
              <a:t> придумати вихід з важкого становища і він був знайдений. На те, щоб реалізувати задум і створити 29 прольотів, були кинуті величезні людські сили: 1736 робітників працювали над цим складним завданням, 31 з них загинув на виробництві.</a:t>
            </a:r>
          </a:p>
          <a:p>
            <a:r>
              <a:rPr lang="uk-UA" sz="1200" dirty="0" smtClean="0"/>
              <a:t>Наприкінці </a:t>
            </a:r>
            <a:r>
              <a:rPr lang="en-US" sz="1200" dirty="0"/>
              <a:t>XX </a:t>
            </a:r>
            <a:r>
              <a:rPr lang="uk-UA" sz="1200" dirty="0"/>
              <a:t>століття </a:t>
            </a:r>
            <a:r>
              <a:rPr lang="uk-UA" sz="1200" dirty="0" err="1"/>
              <a:t>Саксонія-Франконська</a:t>
            </a:r>
            <a:r>
              <a:rPr lang="uk-UA" sz="1200" dirty="0"/>
              <a:t> магістраль була реконструйована, сьогодні по мосту </a:t>
            </a:r>
            <a:r>
              <a:rPr lang="uk-UA" sz="1200" dirty="0" err="1"/>
              <a:t>Гельчтальбрюкк</a:t>
            </a:r>
            <a:r>
              <a:rPr lang="uk-UA" sz="1200" dirty="0"/>
              <a:t> поїзди проходять зі швидкістю 160 кілометрів на годину та значно спрощують життя жителям Німеччини та Європи.</a:t>
            </a:r>
          </a:p>
          <a:p>
            <a:r>
              <a:rPr lang="uk-UA" sz="1200" dirty="0" smtClean="0"/>
              <a:t>Міст </a:t>
            </a:r>
            <a:r>
              <a:rPr lang="uk-UA" sz="1200" dirty="0" err="1"/>
              <a:t>Гельчтальбрюкке</a:t>
            </a:r>
            <a:r>
              <a:rPr lang="uk-UA" sz="1200" dirty="0"/>
              <a:t> викликає чималий інтерес серед туристів, недалеко від нього, на висоті 150 метрів, знаходиться прив’язний аеростат, з якого відкривається приголомшливий вид на долину річки </a:t>
            </a:r>
            <a:r>
              <a:rPr lang="uk-UA" sz="1200" dirty="0" err="1"/>
              <a:t>Гельч</a:t>
            </a:r>
            <a:r>
              <a:rPr lang="uk-UA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0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77326"/>
            <a:ext cx="7772400" cy="1199704"/>
          </a:xfrm>
        </p:spPr>
        <p:txBody>
          <a:bodyPr>
            <a:noAutofit/>
          </a:bodyPr>
          <a:lstStyle/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r>
              <a:rPr lang="uk-UA" sz="16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Кам'яне вугілля</a:t>
            </a:r>
            <a:r>
              <a:rPr lang="uk-UA" sz="1600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– Рур (90%), Саар, </a:t>
            </a:r>
            <a:r>
              <a:rPr lang="uk-UA" sz="1600" dirty="0" err="1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Ахен</a:t>
            </a:r>
            <a:r>
              <a:rPr lang="uk-UA" sz="1600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;</a:t>
            </a: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endParaRPr lang="uk-UA" sz="1050" dirty="0">
              <a:ln>
                <a:solidFill>
                  <a:srgbClr val="00B05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r>
              <a:rPr lang="uk-UA" sz="16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Буре вугілля </a:t>
            </a:r>
            <a:r>
              <a:rPr lang="uk-UA" sz="1600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– </a:t>
            </a:r>
            <a:r>
              <a:rPr lang="uk-UA" sz="1600" dirty="0" err="1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Нижньорейнський</a:t>
            </a:r>
            <a:r>
              <a:rPr lang="uk-UA" sz="1600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endParaRPr lang="uk-UA" sz="1050" dirty="0">
              <a:ln>
                <a:solidFill>
                  <a:srgbClr val="00B05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r>
              <a:rPr lang="uk-UA" sz="16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Калійна сіль </a:t>
            </a:r>
            <a:r>
              <a:rPr lang="uk-UA" sz="1600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– Ганновер, передгір'я </a:t>
            </a:r>
            <a:r>
              <a:rPr lang="uk-UA" sz="1600" dirty="0" err="1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Гарца</a:t>
            </a:r>
            <a:r>
              <a:rPr lang="uk-UA" sz="1600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;</a:t>
            </a: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endParaRPr lang="uk-UA" sz="1050" dirty="0">
              <a:ln>
                <a:solidFill>
                  <a:srgbClr val="00B05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r>
              <a:rPr lang="uk-UA" sz="16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Кам'яна сіль </a:t>
            </a:r>
            <a:r>
              <a:rPr lang="uk-UA" sz="1600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– </a:t>
            </a:r>
            <a:r>
              <a:rPr lang="uk-UA" sz="1600" dirty="0" err="1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Північно</a:t>
            </a:r>
            <a:r>
              <a:rPr lang="uk-UA" sz="1600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- Німецька  низовина</a:t>
            </a: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endParaRPr lang="uk-UA" sz="1050" dirty="0">
              <a:ln>
                <a:solidFill>
                  <a:srgbClr val="00B05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r>
              <a:rPr lang="uk-UA" sz="16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Графіт</a:t>
            </a:r>
            <a:r>
              <a:rPr lang="uk-UA" sz="1600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– Баварський ліс</a:t>
            </a: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endParaRPr lang="uk-UA" sz="1050" dirty="0">
              <a:ln>
                <a:solidFill>
                  <a:srgbClr val="00B05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r>
              <a:rPr lang="uk-UA" sz="16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Мідні руди </a:t>
            </a:r>
            <a:r>
              <a:rPr lang="uk-UA" sz="1600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– </a:t>
            </a:r>
            <a:r>
              <a:rPr lang="uk-UA" sz="1600" dirty="0" err="1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Гарц</a:t>
            </a:r>
            <a:endParaRPr lang="uk-UA" sz="1600" dirty="0">
              <a:ln>
                <a:solidFill>
                  <a:srgbClr val="00B05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endParaRPr lang="uk-UA" sz="1050" dirty="0">
              <a:ln>
                <a:solidFill>
                  <a:srgbClr val="00B05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r>
              <a:rPr lang="uk-UA" sz="16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Поліметалеві руди</a:t>
            </a:r>
            <a:r>
              <a:rPr lang="uk-UA" sz="1600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– Рудні гори, </a:t>
            </a:r>
            <a:r>
              <a:rPr lang="uk-UA" sz="1600" dirty="0" err="1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Гарц</a:t>
            </a:r>
            <a:r>
              <a:rPr lang="uk-UA" sz="1600" dirty="0">
                <a:ln>
                  <a:solidFill>
                    <a:srgbClr val="00B05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, Рейнські сланцеві гори</a:t>
            </a:r>
          </a:p>
          <a:p>
            <a:endParaRPr lang="uk-UA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0648"/>
            <a:ext cx="9144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457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8"/>
            <a:ext cx="6408712" cy="53860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>
              <a:buClr>
                <a:schemeClr val="accent6">
                  <a:lumMod val="75000"/>
                </a:schemeClr>
              </a:buClr>
              <a:defRPr/>
            </a:pPr>
            <a:r>
              <a:rPr lang="uk-UA" sz="3600" dirty="0">
                <a:ln>
                  <a:solidFill>
                    <a:srgbClr val="FFC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cademy" pitchFamily="2" charset="0"/>
              </a:rPr>
              <a:t>Господарство країни.</a:t>
            </a: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r>
              <a:rPr lang="uk-UA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	</a:t>
            </a:r>
            <a:r>
              <a:rPr lang="uk-UA" sz="1400" dirty="0">
                <a:solidFill>
                  <a:schemeClr val="tx1"/>
                </a:solidFill>
                <a:latin typeface="Bookman Old Style" pitchFamily="18" charset="0"/>
              </a:rPr>
              <a:t>Післявоєнний час економіки ФРН : "німецька модель" відновлення економіки по принципах соціального ринкового господарства.</a:t>
            </a: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r>
              <a:rPr lang="uk-UA" sz="1400" dirty="0">
                <a:solidFill>
                  <a:schemeClr val="tx1"/>
                </a:solidFill>
                <a:latin typeface="Bookman Old Style" pitchFamily="18" charset="0"/>
              </a:rPr>
              <a:t>	70-і роки Західної Німеччини, час змін: участь країни в європейській інтеграції, координація грошової політики, відкритість економіки іноземним інвестиціям і торгівлі.</a:t>
            </a: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r>
              <a:rPr lang="uk-UA" sz="1400" dirty="0">
                <a:solidFill>
                  <a:schemeClr val="tx1"/>
                </a:solidFill>
                <a:latin typeface="Bookman Old Style" pitchFamily="18" charset="0"/>
              </a:rPr>
              <a:t>	Нині по розмірах промислового виробництва ФРН займає 4 місце у світі, поступаючись США, Китаю і Японії. Структура країни переконливо свідчить, що ФРН знаходиться на постіндустріальному розвитку.</a:t>
            </a:r>
          </a:p>
          <a:p>
            <a:pPr marL="45720" algn="just">
              <a:buClr>
                <a:schemeClr val="accent6">
                  <a:lumMod val="75000"/>
                </a:schemeClr>
              </a:buClr>
              <a:defRPr/>
            </a:pPr>
            <a:r>
              <a:rPr lang="uk-UA" sz="1400" dirty="0">
                <a:solidFill>
                  <a:schemeClr val="tx1"/>
                </a:solidFill>
                <a:latin typeface="Bookman Old Style" pitchFamily="18" charset="0"/>
              </a:rPr>
              <a:t>	Ведеться видобуток бурого і кам'яного вугілля, нафти, природного газу, поліметалевий руд, калійною і куховарською солей. 	Чорна і кольорова металургія, різноманітне машинобудування: верстатобудування, електротехніка і радіоелектроніка, </a:t>
            </a:r>
            <a:r>
              <a:rPr lang="uk-UA" sz="1400" dirty="0" err="1">
                <a:solidFill>
                  <a:schemeClr val="tx1"/>
                </a:solidFill>
                <a:latin typeface="Bookman Old Style" pitchFamily="18" charset="0"/>
              </a:rPr>
              <a:t>приладо</a:t>
            </a:r>
            <a:r>
              <a:rPr lang="uk-UA" sz="1400" dirty="0">
                <a:solidFill>
                  <a:schemeClr val="tx1"/>
                </a:solidFill>
                <a:latin typeface="Bookman Old Style" pitchFamily="18" charset="0"/>
              </a:rPr>
              <a:t> -, </a:t>
            </a:r>
            <a:r>
              <a:rPr lang="uk-UA" sz="1400" dirty="0" err="1">
                <a:solidFill>
                  <a:schemeClr val="tx1"/>
                </a:solidFill>
                <a:latin typeface="Bookman Old Style" pitchFamily="18" charset="0"/>
              </a:rPr>
              <a:t>автомобіле</a:t>
            </a:r>
            <a:r>
              <a:rPr lang="uk-UA" sz="1400" dirty="0">
                <a:solidFill>
                  <a:schemeClr val="tx1"/>
                </a:solidFill>
                <a:latin typeface="Bookman Old Style" pitchFamily="18" charset="0"/>
              </a:rPr>
              <a:t> - і суднобудування і інші. Потужна хімічна і нафтохімічна промисловість. Розвинені деревообробна, легка, харчова промисловість, виробництво виробів з фарфору, музичних інструментів. </a:t>
            </a:r>
            <a:r>
              <a:rPr lang="uk-UA" sz="1400" dirty="0" err="1">
                <a:solidFill>
                  <a:schemeClr val="tx1"/>
                </a:solidFill>
                <a:latin typeface="Bookman Old Style" pitchFamily="18" charset="0"/>
              </a:rPr>
              <a:t>Високоінтенсивне</a:t>
            </a:r>
            <a:r>
              <a:rPr lang="uk-UA" sz="1400" dirty="0">
                <a:solidFill>
                  <a:schemeClr val="tx1"/>
                </a:solidFill>
                <a:latin typeface="Bookman Old Style" pitchFamily="18" charset="0"/>
              </a:rPr>
              <a:t> сільське господарство з переважанням галузей тваринництва (свинарство і молочне тваринництво). Рослинництво спеціалізується на виробництві зерна, цукрового буряка, картоплі. Хмелярство. Виноробство. Рибництво.</a:t>
            </a:r>
          </a:p>
        </p:txBody>
      </p:sp>
    </p:spTree>
    <p:extLst>
      <p:ext uri="{BB962C8B-B14F-4D97-AF65-F5344CB8AC3E}">
        <p14:creationId xmlns:p14="http://schemas.microsoft.com/office/powerpoint/2010/main" val="24508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197"/>
            <a:ext cx="5541963" cy="64865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197"/>
            <a:ext cx="3114675" cy="6486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697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пекс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аркет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1088</Words>
  <Application>Microsoft Office PowerPoint</Application>
  <PresentationFormat>Экран (4:3)</PresentationFormat>
  <Paragraphs>86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Апекс</vt:lpstr>
      <vt:lpstr>Волна</vt:lpstr>
      <vt:lpstr>Паркет</vt:lpstr>
      <vt:lpstr>Кнопка</vt:lpstr>
      <vt:lpstr>Техническая</vt:lpstr>
      <vt:lpstr>Презентация PowerPoint</vt:lpstr>
      <vt:lpstr>Німеччина </vt:lpstr>
      <vt:lpstr>Визначні місця  Німеччини. </vt:lpstr>
      <vt:lpstr>Замок в хмарах Гогенцоллерн </vt:lpstr>
      <vt:lpstr>Пантеон великих німців Вальхалла, зал слави Німеччини </vt:lpstr>
      <vt:lpstr>Найбільший цегляний міст у світі, міст Гельчтальбрюкке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Німеччина</dc:title>
  <cp:lastModifiedBy>Юзверь Крутой</cp:lastModifiedBy>
  <cp:revision>18</cp:revision>
  <dcterms:modified xsi:type="dcterms:W3CDTF">2014-11-02T08:03:36Z</dcterms:modified>
</cp:coreProperties>
</file>